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Libre Baskerville"/>
      <p:regular r:id="rId39"/>
      <p:bold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2945A0-8AE1-43BA-94CC-51408F4DA50E}">
  <a:tblStyle styleId="{472945A0-8AE1-43BA-94CC-51408F4DA5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bold.fntdata"/><Relationship Id="rId20" Type="http://schemas.openxmlformats.org/officeDocument/2006/relationships/slide" Target="slides/slide15.xml"/><Relationship Id="rId41" Type="http://schemas.openxmlformats.org/officeDocument/2006/relationships/font" Target="fonts/LibreBaskervill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LibreBaskervill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7d4a895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7d4a895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7d4a895a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7d4a895a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7d4a895a1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7d4a895a1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7d4a89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7d4a89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7d4a895a1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7d4a895a1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on all models to tune and cross validate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7d4a895a1_5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7d4a895a1_5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71d2c4f7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71d2c4f7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mengting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71d2c4f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71d2c4f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mengting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732f727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732f727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732f727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732f727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a1f552b2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a1f552b2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7cce537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7cce537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732f727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732f727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on all models to tune and cross validate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874b867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874b867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874b867c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874b867c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874b867cb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874b867c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874b867c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874b867c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874b867c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874b867c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874b866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874b866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just used the numbering of the hypotheses from slide 4 here, good wrap up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a1f552b24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a1f552b24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7d4a895a1_5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7d4a895a1_5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7d4a895a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7d4a895a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7d4a895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7d4a895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874b86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874b86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d4a895a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7d4a895a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d4a895a1_5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d4a895a1_5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d4a895a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d4a895a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7d4a895a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7d4a895a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2" type="title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SECTION_HEADER_1_2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685926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2" type="title"/>
          </p:nvPr>
        </p:nvSpPr>
        <p:spPr>
          <a:xfrm>
            <a:off x="3739626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4" type="title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6132949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6" type="title"/>
          </p:nvPr>
        </p:nvSpPr>
        <p:spPr>
          <a:xfrm>
            <a:off x="6186649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8" type="title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_3"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title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hasCustomPrompt="1" idx="5" type="title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/>
          <p:nvPr>
            <p:ph idx="6" type="subTitle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7" type="title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hasCustomPrompt="1" idx="8" type="title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/>
          <p:nvPr>
            <p:ph idx="9" type="subTitle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5"/>
          <p:cNvSpPr txBox="1"/>
          <p:nvPr>
            <p:ph idx="13" type="title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hasCustomPrompt="1" idx="14" type="title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SECTION_HEADER_1_1_1_1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6"/>
          <p:cNvSpPr txBox="1"/>
          <p:nvPr>
            <p:ph idx="2" type="subTitle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16"/>
          <p:cNvSpPr txBox="1"/>
          <p:nvPr>
            <p:ph idx="3" type="subTitle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4" type="title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5" type="title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2" name="Google Shape;122;p1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 1">
  <p:cSld name="SECTION_HEADER_1_2_1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title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3" type="subTitle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" name="Google Shape;131;p17"/>
          <p:cNvSpPr txBox="1"/>
          <p:nvPr>
            <p:ph idx="4" type="title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5" type="subTitle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3" name="Google Shape;133;p17"/>
          <p:cNvSpPr txBox="1"/>
          <p:nvPr>
            <p:ph idx="6" type="title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7" type="subTitle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" name="Google Shape;135;p17"/>
          <p:cNvSpPr txBox="1"/>
          <p:nvPr>
            <p:ph idx="8" type="title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1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2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SECTION_HEADER_1_1_1_1_1"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2" type="subTitle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19"/>
          <p:cNvSpPr txBox="1"/>
          <p:nvPr>
            <p:ph idx="3" type="subTitle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4" type="title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5" type="title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7" type="subTitle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19"/>
          <p:cNvSpPr txBox="1"/>
          <p:nvPr>
            <p:ph idx="8" type="subTitle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19"/>
          <p:cNvSpPr txBox="1"/>
          <p:nvPr>
            <p:ph idx="9" type="subTitle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" name="Google Shape;160;p19"/>
          <p:cNvSpPr txBox="1"/>
          <p:nvPr>
            <p:ph idx="13" type="title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4" type="title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15" type="title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3_1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8" name="Google Shape;168;p20"/>
          <p:cNvSpPr txBox="1"/>
          <p:nvPr>
            <p:ph hasCustomPrompt="1"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0"/>
          <p:cNvSpPr txBox="1"/>
          <p:nvPr>
            <p:ph idx="2" type="subTitle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" name="Google Shape;170;p20"/>
          <p:cNvSpPr txBox="1"/>
          <p:nvPr>
            <p:ph hasCustomPrompt="1" idx="3" type="title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0"/>
          <p:cNvSpPr txBox="1"/>
          <p:nvPr>
            <p:ph idx="4" type="subTitle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2" name="Google Shape;172;p20"/>
          <p:cNvSpPr txBox="1"/>
          <p:nvPr>
            <p:ph hasCustomPrompt="1" idx="5" type="title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0"/>
          <p:cNvSpPr txBox="1"/>
          <p:nvPr>
            <p:ph idx="6"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" type="subTitle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1_3_1_1"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3_1_1_1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idx="4294967295" type="ctrTitle"/>
          </p:nvPr>
        </p:nvSpPr>
        <p:spPr>
          <a:xfrm>
            <a:off x="264600" y="399650"/>
            <a:ext cx="89682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Connecting the Dots between Amazon E-Book Reviews and Star Ratings 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–</a:t>
            </a:r>
            <a:r>
              <a:rPr lang="en" sz="2500"/>
              <a:t>An NLP Analysis Approach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24"/>
          <p:cNvSpPr txBox="1"/>
          <p:nvPr>
            <p:ph idx="4294967295" type="subTitle"/>
          </p:nvPr>
        </p:nvSpPr>
        <p:spPr>
          <a:xfrm>
            <a:off x="709950" y="3212750"/>
            <a:ext cx="807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for QMSS GR5067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Melissa Feeney, Connor Song, Mengting Wang, Xingchen Li, and Danielle Murad Waiss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Columbia University</a:t>
            </a:r>
            <a:endParaRPr/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4294967295" type="title"/>
          </p:nvPr>
        </p:nvSpPr>
        <p:spPr>
          <a:xfrm>
            <a:off x="714126" y="861506"/>
            <a:ext cx="1911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Bert</a:t>
            </a:r>
            <a:endParaRPr b="0" sz="1600"/>
          </a:p>
        </p:txBody>
      </p:sp>
      <p:sp>
        <p:nvSpPr>
          <p:cNvPr id="283" name="Google Shape;283;p33"/>
          <p:cNvSpPr txBox="1"/>
          <p:nvPr/>
        </p:nvSpPr>
        <p:spPr>
          <a:xfrm>
            <a:off x="714125" y="1227200"/>
            <a:ext cx="761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Bidirectional Encoder Representations from Transformers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Pre-trained NLP model developed by Google in 2018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Being considered to be the most interesting model to work in deep learning NLP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Pre-trained on 2,500 million internet words and 800 million words of Book Corpus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Leverages a transformer-based architecture that can perform at a SOTA level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3"/>
          <p:cNvSpPr txBox="1"/>
          <p:nvPr>
            <p:ph idx="4294967295" type="title"/>
          </p:nvPr>
        </p:nvSpPr>
        <p:spPr>
          <a:xfrm>
            <a:off x="714126" y="2258081"/>
            <a:ext cx="1911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Vader</a:t>
            </a:r>
            <a:endParaRPr b="0" sz="1600"/>
          </a:p>
        </p:txBody>
      </p:sp>
      <p:sp>
        <p:nvSpPr>
          <p:cNvPr id="285" name="Google Shape;285;p33"/>
          <p:cNvSpPr txBox="1"/>
          <p:nvPr/>
        </p:nvSpPr>
        <p:spPr>
          <a:xfrm>
            <a:off x="714125" y="2623775"/>
            <a:ext cx="751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Valence Aware Dictionary and Sentiment Reasoner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Lexicon and rule-based sentiment analysis tool that is specifically attuned to sentiments in social media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sentiment lexicon is a list of lexical features (e.g., words) which are generally labeled according to their semantic orientation as either positive or negative.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VADER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also tells us the scores about how positive or negative a sentiment is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3"/>
          <p:cNvSpPr txBox="1"/>
          <p:nvPr>
            <p:ph idx="4294967295" type="title"/>
          </p:nvPr>
        </p:nvSpPr>
        <p:spPr>
          <a:xfrm>
            <a:off x="714126" y="3802431"/>
            <a:ext cx="1911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TextBlob</a:t>
            </a:r>
            <a:endParaRPr b="0" sz="1600"/>
          </a:p>
        </p:txBody>
      </p:sp>
      <p:sp>
        <p:nvSpPr>
          <p:cNvPr id="287" name="Google Shape;287;p33"/>
          <p:cNvSpPr txBox="1"/>
          <p:nvPr/>
        </p:nvSpPr>
        <p:spPr>
          <a:xfrm>
            <a:off x="714125" y="4096550"/>
            <a:ext cx="713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 open-source python library for processing textual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Offers a simple API to access its methods and perform basic NLP 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Performs operations such as noun phrase extraction, sentiment analysis, classification, translation, etc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3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Methods</a:t>
            </a:r>
            <a:endParaRPr/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75" y="1274237"/>
            <a:ext cx="4077625" cy="225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0" y="1282344"/>
            <a:ext cx="4212401" cy="223612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1422525" y="3754450"/>
            <a:ext cx="223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Positive, Neutral, Negative: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(41230, 3052, 6735)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5876700" y="3754450"/>
            <a:ext cx="223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Positive, Neutral, Negative: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35596, 0, 1542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2043425" y="4405600"/>
            <a:ext cx="590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Baseline for Star Ratings- Positive, Neutral, Negative: (42252, 4830, 3935)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4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Distributions</a:t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5668100" y="915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Bert Analysis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1227175" y="915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Textblob</a:t>
            </a: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Analysis</a:t>
            </a:r>
            <a:endParaRPr/>
          </a:p>
        </p:txBody>
      </p:sp>
      <p:sp>
        <p:nvSpPr>
          <p:cNvPr id="302" name="Google Shape;30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052" y="1265476"/>
            <a:ext cx="3999973" cy="209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25" y="1265475"/>
            <a:ext cx="3987158" cy="2096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422525" y="3602050"/>
            <a:ext cx="223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Positive, Neutral, Negative: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(33844, 14168, 3005)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6082025" y="3649625"/>
            <a:ext cx="223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Positive, Neutral, Negative: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13206, 36576, 1235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2069100" y="4304375"/>
            <a:ext cx="603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Baseline for Star Ratings- Positive, Neutral, Negative: (42252, 4830, 3935)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5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Distributions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1227175" y="915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Vader</a:t>
            </a: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Analysis (Reviews)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5525075" y="915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Vader</a:t>
            </a: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Analysis (Headlines)</a:t>
            </a:r>
            <a:endParaRPr/>
          </a:p>
        </p:txBody>
      </p:sp>
      <p:sp>
        <p:nvSpPr>
          <p:cNvPr id="315" name="Google Shape;31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/>
        </p:nvSpPr>
        <p:spPr>
          <a:xfrm>
            <a:off x="439800" y="846725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Classification Models</a:t>
            </a:r>
            <a:r>
              <a:rPr b="1" lang="en" sz="1500" u="sng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with Text Sentiment Analysis to Predict Star Ratings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794850" y="1137713"/>
            <a:ext cx="75543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Label for star ratings and different sentiment categories: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Y: Star ratings: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■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Positive: 4~5 &lt;- 2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■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Neutral:     3  &lt;- 1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■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Negative: 1~2 &lt;- 0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X: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Labels (textblob, vader and bert):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&lt;- 2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Neutral  &lt;- 1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&lt;- 0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Imbalance target: SMOTE (Synthetic Minority Oversampling Technique)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noticed that we got a lot of positive sentiments compared to negative and neutral. So it is crucial to balanced the classes in such situation.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used SMOTE to balance out the problem and balance class distribution by randomly increasing minority class examples by replicating them.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350" y="4513925"/>
            <a:ext cx="468130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500" y="2367250"/>
            <a:ext cx="1931651" cy="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500" y="1400325"/>
            <a:ext cx="1095000" cy="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idx="4294967295" type="title"/>
          </p:nvPr>
        </p:nvSpPr>
        <p:spPr>
          <a:xfrm>
            <a:off x="415950" y="99550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Classification Prediction using Sentiment Scores</a:t>
            </a:r>
            <a:endParaRPr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3076425" y="1525550"/>
            <a:ext cx="2807100" cy="291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 txBox="1"/>
          <p:nvPr>
            <p:ph idx="4294967295" type="title"/>
          </p:nvPr>
        </p:nvSpPr>
        <p:spPr>
          <a:xfrm>
            <a:off x="796175" y="801290"/>
            <a:ext cx="1800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Logistic Regression</a:t>
            </a:r>
            <a:endParaRPr sz="1800"/>
          </a:p>
        </p:txBody>
      </p:sp>
      <p:sp>
        <p:nvSpPr>
          <p:cNvPr id="333" name="Google Shape;333;p37"/>
          <p:cNvSpPr txBox="1"/>
          <p:nvPr>
            <p:ph idx="4294967295" type="title"/>
          </p:nvPr>
        </p:nvSpPr>
        <p:spPr>
          <a:xfrm>
            <a:off x="6337125" y="937200"/>
            <a:ext cx="2357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KNN</a:t>
            </a:r>
            <a:endParaRPr sz="1700"/>
          </a:p>
        </p:txBody>
      </p:sp>
      <p:sp>
        <p:nvSpPr>
          <p:cNvPr id="334" name="Google Shape;334;p37"/>
          <p:cNvSpPr txBox="1"/>
          <p:nvPr/>
        </p:nvSpPr>
        <p:spPr>
          <a:xfrm>
            <a:off x="361700" y="1677950"/>
            <a:ext cx="226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Libre Baskerville"/>
              <a:buChar char="●"/>
            </a:pPr>
            <a:r>
              <a:rPr lang="en" sz="900">
                <a:latin typeface="Libre Baskerville"/>
                <a:ea typeface="Libre Baskerville"/>
                <a:cs typeface="Libre Baskerville"/>
                <a:sym typeface="Libre Baskerville"/>
              </a:rPr>
              <a:t>Test accuracy: 0.5368</a:t>
            </a:r>
            <a:endParaRPr sz="9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Libre Baskerville"/>
              <a:buChar char="●"/>
            </a:pPr>
            <a:r>
              <a:rPr lang="en" sz="900">
                <a:latin typeface="Libre Baskerville"/>
                <a:ea typeface="Libre Baskerville"/>
                <a:cs typeface="Libre Baskerville"/>
                <a:sym typeface="Libre Baskerville"/>
              </a:rPr>
              <a:t>Train accuracy: 0.5346</a:t>
            </a:r>
            <a:endParaRPr sz="9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3265425" y="1648225"/>
            <a:ext cx="2130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 accuracy: 0.5372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Train accuracy: 0.5363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6385275" y="1648225"/>
            <a:ext cx="2261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 accuracy: 0.3675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Train accuracy: 0.3651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538450" y="4435850"/>
            <a:ext cx="558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ibre Baskerville"/>
                <a:ea typeface="Libre Baskerville"/>
                <a:cs typeface="Libre Baskerville"/>
                <a:sym typeface="Libre Baskerville"/>
              </a:rPr>
              <a:t>In the above, class 0 = negative reviews, class 1 = neutral reviews, class 2 = positive reviews</a:t>
            </a:r>
            <a:endParaRPr i="1"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8" name="Google Shape;338;p37"/>
          <p:cNvSpPr txBox="1"/>
          <p:nvPr>
            <p:ph idx="4294967295" type="title"/>
          </p:nvPr>
        </p:nvSpPr>
        <p:spPr>
          <a:xfrm>
            <a:off x="3347600" y="852775"/>
            <a:ext cx="2130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Random Forest</a:t>
            </a:r>
            <a:endParaRPr sz="1800"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75" y="2347350"/>
            <a:ext cx="2296399" cy="198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600" y="2347350"/>
            <a:ext cx="2296400" cy="201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100" y="2360800"/>
            <a:ext cx="2296400" cy="19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Classification Prediction using Sentiment Scores</a:t>
            </a:r>
            <a:endParaRPr/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idx="4294967295" type="title"/>
          </p:nvPr>
        </p:nvSpPr>
        <p:spPr>
          <a:xfrm>
            <a:off x="496600" y="1243950"/>
            <a:ext cx="7884000" cy="28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Research question: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What is the correlation between the polarity of reviews and star ratings</a:t>
            </a: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?</a:t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Hypothesis:</a:t>
            </a:r>
            <a:endParaRPr sz="17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There is a positive relationship between polarity of reviews and star ratings.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Dependent variable(Y) - Star ratings of digital e-books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Independent variable(X) - Polarity score</a:t>
            </a:r>
            <a:endParaRPr b="0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0" lang="en" sz="1500">
                <a:latin typeface="Roboto"/>
                <a:ea typeface="Roboto"/>
                <a:cs typeface="Roboto"/>
                <a:sym typeface="Roboto"/>
              </a:rPr>
              <a:t>Controlled variables: helpful votes and verified purchase</a:t>
            </a:r>
            <a:endParaRPr b="0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8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Exploring the correlation between the polarity of reviews and star ratings</a:t>
            </a:r>
            <a:endParaRPr/>
          </a:p>
        </p:txBody>
      </p:sp>
      <p:sp>
        <p:nvSpPr>
          <p:cNvPr id="350" name="Google Shape;35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25" y="1382976"/>
            <a:ext cx="3595875" cy="33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4311850" y="1461625"/>
            <a:ext cx="4040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reference group is chosen to be "star_rating=1"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ncreasing the polarity by one unit will result in an increase by 0.46 units in the log of the ratio between the p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robability of star_rating=2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vs. the probability of  star_rating=1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Increasing the polarity score of reviews will significantly increase star rating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87400" y="782525"/>
            <a:ext cx="67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Multiple logistic regression with Vader sentiment analysis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358" name="Google Shape;358;p39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Multiple logistic regression</a:t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613625" y="174010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613625" y="2545025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613625" y="334995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613625" y="4154875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" y="1356050"/>
            <a:ext cx="3824451" cy="34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487400" y="782525"/>
            <a:ext cx="67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Multiple logistic regression with Text sentiment analysis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370" name="Google Shape;370;p40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Multiple logistic regression</a:t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4311850" y="1461625"/>
            <a:ext cx="4040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reference group is chosen to be "star_rating=1"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Increasing the polarity by one unit will result in an increase by 1.72 units in the log of the ratio between the probability of star_rating=2 vs. the probability of  star_rating=1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Increasing the polarity score of reviews will significantly increase star rating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575225" y="162495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575225" y="242990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575225" y="329880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575225" y="4270050"/>
            <a:ext cx="1612800" cy="179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idx="4294967295" type="title"/>
          </p:nvPr>
        </p:nvSpPr>
        <p:spPr>
          <a:xfrm>
            <a:off x="470400" y="1319825"/>
            <a:ext cx="7637400" cy="26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Research question: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Can topic probabilities and custom embeddings be used together to predict review rating category (positive, neutral, negative)?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Hypothesis:</a:t>
            </a:r>
            <a:endParaRPr sz="16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The probability of each review containing each topic, along with embeddings to describe each review, will be strong predictors of review rating as evidenced by good model performance.</a:t>
            </a:r>
            <a:endParaRPr sz="1600"/>
          </a:p>
        </p:txBody>
      </p:sp>
      <p:sp>
        <p:nvSpPr>
          <p:cNvPr id="382" name="Google Shape;382;p41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Predicting Review Ratings using Topic Probabilities and Embeddings</a:t>
            </a:r>
            <a:endParaRPr/>
          </a:p>
        </p:txBody>
      </p:sp>
      <p:sp>
        <p:nvSpPr>
          <p:cNvPr id="383" name="Google Shape;38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/>
        </p:nvSpPr>
        <p:spPr>
          <a:xfrm>
            <a:off x="315900" y="1113450"/>
            <a:ext cx="4275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LDA was used to determine common recurrent topics within the body of the reviews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Goal: find a balance of coherence score and topic interpretability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Tried v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arious numbers of topics and token exclusion parameters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Best result was that of 7 topics, not considering any tokens that appeared in more than 75% of the reviews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Coherence score: 0.422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50" y="3233225"/>
            <a:ext cx="2776200" cy="175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/>
          <p:cNvSpPr txBox="1"/>
          <p:nvPr/>
        </p:nvSpPr>
        <p:spPr>
          <a:xfrm>
            <a:off x="4365275" y="3526323"/>
            <a:ext cx="441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1: kindle, easy,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idea, use, work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2: character, novel, plot, interesting, action, mystery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3: story, love, romance,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heart, character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4: book, o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ne,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would, think, know, time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5: life, people, child, world, god, history, time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6: family, year, man, woman, friend, mother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Topic 7: book, series, one, next, loved, wait, recommend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4363200" y="1099075"/>
            <a:ext cx="40200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300-dimension custom embeddings based on the domain of the Amazon e-book reviews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Debated using pre-trained embeddings for product reviews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embeddings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but was not sure if it would be specific enough to e-books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Decided on 300-dimension embeddings to create lots of information about each review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4448875" y="721213"/>
            <a:ext cx="34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 Embeddings</a:t>
            </a:r>
            <a:endParaRPr b="1" sz="1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440275" y="728875"/>
            <a:ext cx="393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Review Body Topic Modeling</a:t>
            </a:r>
            <a:endParaRPr b="1" sz="17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1903075" y="3337925"/>
            <a:ext cx="260700" cy="24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591800" y="3157025"/>
            <a:ext cx="40200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Some of the top words associated with each topic: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2"/>
          <p:cNvSpPr txBox="1"/>
          <p:nvPr>
            <p:ph idx="4294967295" type="title"/>
          </p:nvPr>
        </p:nvSpPr>
        <p:spPr>
          <a:xfrm>
            <a:off x="392100" y="153225"/>
            <a:ext cx="8103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Creation of Topic Modeling and Embeddings</a:t>
            </a:r>
            <a:endParaRPr/>
          </a:p>
        </p:txBody>
      </p:sp>
      <p:sp>
        <p:nvSpPr>
          <p:cNvPr id="397" name="Google Shape;3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4294967295" type="title"/>
          </p:nvPr>
        </p:nvSpPr>
        <p:spPr>
          <a:xfrm>
            <a:off x="714150" y="5690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657725" y="934725"/>
            <a:ext cx="8134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Baskerville"/>
              <a:buAutoNum type="arabicPeriod"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Baskerville"/>
              <a:buAutoNum type="arabicPeriod"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Wrangling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Baskerville"/>
              <a:buAutoNum type="arabicPeriod"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Sentiment Analysis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Baskerville"/>
              <a:buAutoNum type="arabicPeriod"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Topic Modeling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Baskerville"/>
              <a:buAutoNum type="arabicPeriod"/>
            </a:pPr>
            <a:r>
              <a:rPr b="1" lang="en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Conclusions</a:t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43"/>
          <p:cNvGraphicFramePr/>
          <p:nvPr/>
        </p:nvGraphicFramePr>
        <p:xfrm>
          <a:off x="470538" y="27774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{472945A0-8AE1-43BA-94CC-51408F4DA50E}</a:tableStyleId>
              </a:tblPr>
              <a:tblGrid>
                <a:gridCol w="1020525"/>
                <a:gridCol w="1020525"/>
                <a:gridCol w="1020525"/>
                <a:gridCol w="1020525"/>
                <a:gridCol w="962625"/>
                <a:gridCol w="1078425"/>
                <a:gridCol w="1020525"/>
                <a:gridCol w="1020525"/>
              </a:tblGrid>
              <a:tr h="66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Probability of Topic 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Probability of Topic 7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Embedding Dimension 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Embedding Dimension 300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Rating Category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0.1234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0.188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2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0.345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3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0.789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-0.041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neutral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3" name="Google Shape;403;p43"/>
          <p:cNvSpPr txBox="1"/>
          <p:nvPr/>
        </p:nvSpPr>
        <p:spPr>
          <a:xfrm>
            <a:off x="392100" y="820100"/>
            <a:ext cx="81036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combination of the topic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probabilities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 embeddings created an alternative representation of every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could be used in classification modeling to predict the review rating category structured as: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Char char="○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307 I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ndependent variables: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topic probabilities generated by LDA for every topic for every review, along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embeddings for every review composed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 Dependent variable: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review rating class: positive, neutral or negative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2621875" y="3413025"/>
            <a:ext cx="8427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ibre Baskerville"/>
                <a:ea typeface="Libre Baskerville"/>
                <a:cs typeface="Libre Baskerville"/>
                <a:sym typeface="Libre Baskerville"/>
              </a:rPr>
              <a:t>Columns with probabilities of topics 2, 3, 4, 5, and 6</a:t>
            </a:r>
            <a:endParaRPr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5654500" y="3413025"/>
            <a:ext cx="8427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ibre Baskerville"/>
                <a:ea typeface="Libre Baskerville"/>
                <a:cs typeface="Libre Baskerville"/>
                <a:sym typeface="Libre Baskerville"/>
              </a:rPr>
              <a:t>Columns with embedding dimensions 2-299 </a:t>
            </a:r>
            <a:endParaRPr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6" name="Google Shape;406;p43"/>
          <p:cNvSpPr/>
          <p:nvPr/>
        </p:nvSpPr>
        <p:spPr>
          <a:xfrm>
            <a:off x="5472700" y="4284600"/>
            <a:ext cx="12063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5472700" y="3216450"/>
            <a:ext cx="12063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/>
          <p:nvPr/>
        </p:nvSpPr>
        <p:spPr>
          <a:xfrm>
            <a:off x="2382675" y="3216450"/>
            <a:ext cx="12063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2382675" y="4284600"/>
            <a:ext cx="12063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 txBox="1"/>
          <p:nvPr>
            <p:ph idx="4294967295" type="title"/>
          </p:nvPr>
        </p:nvSpPr>
        <p:spPr>
          <a:xfrm>
            <a:off x="392100" y="153225"/>
            <a:ext cx="8103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Using Topic Modeling and Embeddings</a:t>
            </a:r>
            <a:endParaRPr sz="2500"/>
          </a:p>
        </p:txBody>
      </p:sp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idx="4294967295" type="title"/>
          </p:nvPr>
        </p:nvSpPr>
        <p:spPr>
          <a:xfrm>
            <a:off x="526925" y="1029900"/>
            <a:ext cx="2130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Random Forest</a:t>
            </a:r>
            <a:endParaRPr sz="1700"/>
          </a:p>
        </p:txBody>
      </p:sp>
      <p:sp>
        <p:nvSpPr>
          <p:cNvPr id="417" name="Google Shape;417;p44"/>
          <p:cNvSpPr txBox="1"/>
          <p:nvPr>
            <p:ph idx="4294967295" type="title"/>
          </p:nvPr>
        </p:nvSpPr>
        <p:spPr>
          <a:xfrm>
            <a:off x="3518800" y="1015025"/>
            <a:ext cx="2021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KNN</a:t>
            </a:r>
            <a:endParaRPr sz="1700"/>
          </a:p>
        </p:txBody>
      </p:sp>
      <p:sp>
        <p:nvSpPr>
          <p:cNvPr id="418" name="Google Shape;418;p44"/>
          <p:cNvSpPr txBox="1"/>
          <p:nvPr>
            <p:ph idx="4294967295" type="title"/>
          </p:nvPr>
        </p:nvSpPr>
        <p:spPr>
          <a:xfrm>
            <a:off x="6114550" y="950975"/>
            <a:ext cx="258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Multilayer Perceptron Neural Network</a:t>
            </a:r>
            <a:endParaRPr sz="1600"/>
          </a:p>
        </p:txBody>
      </p:sp>
      <p:sp>
        <p:nvSpPr>
          <p:cNvPr id="419" name="Google Shape;419;p44"/>
          <p:cNvSpPr txBox="1"/>
          <p:nvPr/>
        </p:nvSpPr>
        <p:spPr>
          <a:xfrm>
            <a:off x="437750" y="1472900"/>
            <a:ext cx="25308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Model Results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accuracy- 0.9401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accuracy- 0.8012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weighted-f1- 0.8023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Model Parameters: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 weight =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balanced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depth = none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estimators = 100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3378750" y="1555850"/>
            <a:ext cx="2357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Model Results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accuracy- 0.8430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accuracy- 0.5387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weighted-f1- 0.6184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Model Parameters: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neighbors = 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6114575" y="1543500"/>
            <a:ext cx="29628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Model Results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accuracy- 0.9160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accuracy- 0.7876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weighted -f1- 0.7864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Model Parameters: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layers = 3 (first with 500 hidden nodes, second with 500, third with 100), relu activation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952125" y="4802200"/>
            <a:ext cx="558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Libre Baskerville"/>
                <a:ea typeface="Libre Baskerville"/>
                <a:cs typeface="Libre Baskerville"/>
                <a:sym typeface="Libre Baskerville"/>
              </a:rPr>
              <a:t>In the above, class 0 = negative reviews, class 1 = neutral reviews, class 2 = positive reviews</a:t>
            </a:r>
            <a:endParaRPr i="1"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3" name="Google Shape;423;p44"/>
          <p:cNvSpPr txBox="1"/>
          <p:nvPr>
            <p:ph idx="4294967295" type="title"/>
          </p:nvPr>
        </p:nvSpPr>
        <p:spPr>
          <a:xfrm>
            <a:off x="392100" y="153225"/>
            <a:ext cx="8103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Classification using Topic Probabilities and Embeddings </a:t>
            </a:r>
            <a:endParaRPr sz="2500"/>
          </a:p>
        </p:txBody>
      </p:sp>
      <p:pic>
        <p:nvPicPr>
          <p:cNvPr id="424" name="Google Shape;4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8" y="3368563"/>
            <a:ext cx="30175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738" y="3368563"/>
            <a:ext cx="30175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212" y="3368563"/>
            <a:ext cx="30175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4"/>
          <p:cNvSpPr/>
          <p:nvPr/>
        </p:nvSpPr>
        <p:spPr>
          <a:xfrm>
            <a:off x="83375" y="1508750"/>
            <a:ext cx="3017400" cy="318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idx="4294967295" type="title"/>
          </p:nvPr>
        </p:nvSpPr>
        <p:spPr>
          <a:xfrm>
            <a:off x="470400" y="1319825"/>
            <a:ext cx="7637400" cy="26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Research question: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Can we deduct meaningful genre categories from book titles and use them to assess whether specific book types are better rated?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Hypothesis:</a:t>
            </a:r>
            <a:endParaRPr sz="16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0" lang="en" sz="1600">
                <a:latin typeface="Roboto"/>
                <a:ea typeface="Roboto"/>
                <a:cs typeface="Roboto"/>
                <a:sym typeface="Roboto"/>
              </a:rPr>
              <a:t>There is a relationship between book genres and the star ratings they received. Not all book genres will have the same star review distribution.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5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Book Genres Extraction and Correlation with Star Reviews</a:t>
            </a:r>
            <a:endParaRPr/>
          </a:p>
        </p:txBody>
      </p:sp>
      <p:sp>
        <p:nvSpPr>
          <p:cNvPr id="435" name="Google Shape;43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325" y="1403875"/>
            <a:ext cx="4020025" cy="26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 txBox="1"/>
          <p:nvPr/>
        </p:nvSpPr>
        <p:spPr>
          <a:xfrm>
            <a:off x="315900" y="1342050"/>
            <a:ext cx="4275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book titles were used as the corpus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Goal: identify meaningful book genres based on the titles by maximizing coherence score while maintaining a manageable number of topics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Model was attempted using a number of models and text preprocessing techniques to maximize coherence scores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While coherence score could have been increased further, by about 0.3, the tradeoff would have involve more than doubling the number of topics.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Coherence score: 0.6182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440275" y="957475"/>
            <a:ext cx="393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Genre </a:t>
            </a:r>
            <a:r>
              <a:rPr b="1" lang="en" sz="1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Topic Modeling</a:t>
            </a:r>
            <a:endParaRPr b="1" sz="17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3" name="Google Shape;443;p46"/>
          <p:cNvSpPr/>
          <p:nvPr/>
        </p:nvSpPr>
        <p:spPr>
          <a:xfrm>
            <a:off x="6562975" y="1821125"/>
            <a:ext cx="260700" cy="24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"/>
          <p:cNvSpPr txBox="1"/>
          <p:nvPr>
            <p:ph idx="4294967295" type="title"/>
          </p:nvPr>
        </p:nvSpPr>
        <p:spPr>
          <a:xfrm>
            <a:off x="392100" y="153225"/>
            <a:ext cx="8103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Topic Modeling based on Book Titles</a:t>
            </a:r>
            <a:endParaRPr/>
          </a:p>
        </p:txBody>
      </p:sp>
      <p:sp>
        <p:nvSpPr>
          <p:cNvPr id="445" name="Google Shape;44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idx="4294967295" type="title"/>
          </p:nvPr>
        </p:nvSpPr>
        <p:spPr>
          <a:xfrm>
            <a:off x="46575" y="2009825"/>
            <a:ext cx="2209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Genre Topics from Model</a:t>
            </a:r>
            <a:endParaRPr/>
          </a:p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75" y="209650"/>
            <a:ext cx="6639626" cy="45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idx="4294967295" type="title"/>
          </p:nvPr>
        </p:nvSpPr>
        <p:spPr>
          <a:xfrm>
            <a:off x="392100" y="77025"/>
            <a:ext cx="8103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Distribution of Star Ratings by Topic</a:t>
            </a:r>
            <a:endParaRPr/>
          </a:p>
        </p:txBody>
      </p:sp>
      <p:pic>
        <p:nvPicPr>
          <p:cNvPr id="458" name="Google Shape;458;p48"/>
          <p:cNvPicPr preferRelativeResize="0"/>
          <p:nvPr/>
        </p:nvPicPr>
        <p:blipFill rotWithShape="1">
          <a:blip r:embed="rId3">
            <a:alphaModFix/>
          </a:blip>
          <a:srcRect b="0" l="0" r="0" t="5374"/>
          <a:stretch/>
        </p:blipFill>
        <p:spPr>
          <a:xfrm>
            <a:off x="152400" y="661775"/>
            <a:ext cx="8819777" cy="4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idx="4294967295" type="title"/>
          </p:nvPr>
        </p:nvSpPr>
        <p:spPr>
          <a:xfrm>
            <a:off x="218925" y="153225"/>
            <a:ext cx="861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Standardized </a:t>
            </a:r>
            <a:r>
              <a:rPr lang="en" sz="2500"/>
              <a:t>Distribution of Star Ratings by Topic</a:t>
            </a:r>
            <a:endParaRPr/>
          </a:p>
        </p:txBody>
      </p:sp>
      <p:pic>
        <p:nvPicPr>
          <p:cNvPr id="465" name="Google Shape;465;p49"/>
          <p:cNvPicPr preferRelativeResize="0"/>
          <p:nvPr/>
        </p:nvPicPr>
        <p:blipFill rotWithShape="1">
          <a:blip r:embed="rId3">
            <a:alphaModFix/>
          </a:blip>
          <a:srcRect b="0" l="0" r="0" t="6252"/>
          <a:stretch/>
        </p:blipFill>
        <p:spPr>
          <a:xfrm>
            <a:off x="476650" y="653325"/>
            <a:ext cx="8213950" cy="43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2" name="Google Shape;472;p50"/>
          <p:cNvSpPr txBox="1"/>
          <p:nvPr/>
        </p:nvSpPr>
        <p:spPr>
          <a:xfrm>
            <a:off x="491975" y="881788"/>
            <a:ext cx="73797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Based on our analysis, in response to our hypotheses, we conclude that: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sentiment scores of reviews can be used to predict star ratings.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a positive relationship between polarity of reviews and star ratings.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good performance of the classification models implies that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 topic probabilities and embeddings as representations of each review are strong predictors of review rating category.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the distribution of star ratings based on genre is slightly dif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ferent, more text, like book synopsis would be a better fit in assessing the true relationship between genre ratings on Amazon.</a:t>
            </a:r>
            <a:endParaRPr b="1" sz="1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3" name="Google Shape;47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/>
        </p:nvSpPr>
        <p:spPr>
          <a:xfrm>
            <a:off x="1667125" y="2106750"/>
            <a:ext cx="5692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00"/>
          </a:p>
        </p:txBody>
      </p:sp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/>
        </p:nvSpPr>
        <p:spPr>
          <a:xfrm>
            <a:off x="94950" y="831900"/>
            <a:ext cx="8954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Selected References</a:t>
            </a:r>
            <a:endParaRPr b="1" sz="12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048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Van der Maaten, L., &amp; Hinton, G. (2008). Visualizing Data Using t-SNE. Journal of Machine Learning Research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AlQahtani, A. S. (2021). Product Sentiment Analysis for Amazon Reviews. International Journal of Computer Science &amp; Information Technology (IJCSIT) Vol, 13.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Hutto, C., &amp; Gilbert, E. (2014, May). Vader: A parsimonious rule-based model for sentiment analysis of social media text. In Proceedings of the International AAAI Conference on Web and Social Media (Vol. 8, No. 1).</a:t>
            </a:r>
            <a:endParaRPr b="1" sz="12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5" name="Google Shape;48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392100" y="669950"/>
            <a:ext cx="8132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questions: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we use classification models on sentiment scores to predict star ratings?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correlation between the polarity of reviews and star ratings?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topic probabilities and custom embeddings be used together to predict review rating category (positive, neutral, negative)?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we deduct meaningful genre categories from book titles and use them to assess whether specific book types are rated better?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hypotheses are: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sentiment scores of reviews can be used to predict star ratings.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a positive relationship between polarity of reviews and star ratings.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probability of each review containing each topic, along with embeddings to describe each review, will be strong predictors of review rating, as evidenced by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model performance.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a relationship between book genres and the star ratings they received. Not all book genres will have the same star review distribution.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491975" y="1257325"/>
            <a:ext cx="559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the “standard” pipeline we have seen in our class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Added review categories (Positive, Neutral, and Negative)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8" name="Google Shape;218;p27"/>
          <p:cNvGrpSpPr/>
          <p:nvPr/>
        </p:nvGrpSpPr>
        <p:grpSpPr>
          <a:xfrm>
            <a:off x="491975" y="2270125"/>
            <a:ext cx="8254050" cy="966000"/>
            <a:chOff x="491975" y="1773150"/>
            <a:chExt cx="8254050" cy="966000"/>
          </a:xfrm>
        </p:grpSpPr>
        <p:sp>
          <p:nvSpPr>
            <p:cNvPr id="219" name="Google Shape;219;p27"/>
            <p:cNvSpPr/>
            <p:nvPr/>
          </p:nvSpPr>
          <p:spPr>
            <a:xfrm>
              <a:off x="3919100" y="1773150"/>
              <a:ext cx="1399800" cy="96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Remove Stop-Words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(len &lt; 3)</a:t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2205125" y="1773150"/>
              <a:ext cx="1399800" cy="96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Tokenization</a:t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491975" y="1773150"/>
              <a:ext cx="1399800" cy="96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Clean Corpus</a:t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346225" y="1773150"/>
              <a:ext cx="1399800" cy="96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Embedding</a:t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5589575" y="1773150"/>
              <a:ext cx="1399800" cy="96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Lemmatize</a:t>
              </a:r>
              <a:endParaRPr/>
            </a:p>
          </p:txBody>
        </p:sp>
        <p:cxnSp>
          <p:nvCxnSpPr>
            <p:cNvPr id="224" name="Google Shape;224;p27"/>
            <p:cNvCxnSpPr>
              <a:stCxn id="221" idx="3"/>
              <a:endCxn id="220" idx="1"/>
            </p:cNvCxnSpPr>
            <p:nvPr/>
          </p:nvCxnSpPr>
          <p:spPr>
            <a:xfrm>
              <a:off x="1891775" y="2256150"/>
              <a:ext cx="31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" name="Google Shape;225;p27"/>
            <p:cNvCxnSpPr/>
            <p:nvPr/>
          </p:nvCxnSpPr>
          <p:spPr>
            <a:xfrm>
              <a:off x="6989675" y="2256150"/>
              <a:ext cx="35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6" name="Google Shape;226;p27"/>
            <p:cNvCxnSpPr>
              <a:stCxn id="219" idx="3"/>
            </p:cNvCxnSpPr>
            <p:nvPr/>
          </p:nvCxnSpPr>
          <p:spPr>
            <a:xfrm>
              <a:off x="5318900" y="2256150"/>
              <a:ext cx="270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7"/>
            <p:cNvCxnSpPr>
              <a:stCxn id="220" idx="3"/>
            </p:cNvCxnSpPr>
            <p:nvPr/>
          </p:nvCxnSpPr>
          <p:spPr>
            <a:xfrm>
              <a:off x="3604925" y="2256150"/>
              <a:ext cx="3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8" name="Google Shape;228;p27"/>
          <p:cNvSpPr txBox="1"/>
          <p:nvPr/>
        </p:nvSpPr>
        <p:spPr>
          <a:xfrm>
            <a:off x="491975" y="3781100"/>
            <a:ext cx="611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Embeddings, we used Word2Vec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Conduct a t-SNE dimension deduction analysis to explore our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7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25" y="1651750"/>
            <a:ext cx="4045926" cy="2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 b="0" l="0" r="0" t="7398"/>
          <a:stretch/>
        </p:blipFill>
        <p:spPr>
          <a:xfrm>
            <a:off x="4438025" y="1718775"/>
            <a:ext cx="4629675" cy="24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Descriptions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847075" y="974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 ratings counts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5420000" y="974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Distribution of reviews by star rating</a:t>
            </a:r>
            <a:endParaRPr/>
          </a:p>
        </p:txBody>
      </p: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684175" y="986775"/>
            <a:ext cx="28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Word Cloud for Positive Reviews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13412"/>
          <a:stretch/>
        </p:blipFill>
        <p:spPr>
          <a:xfrm>
            <a:off x="558600" y="1291713"/>
            <a:ext cx="3073825" cy="1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b="0" l="0" r="0" t="13404"/>
          <a:stretch/>
        </p:blipFill>
        <p:spPr>
          <a:xfrm>
            <a:off x="3726219" y="1291725"/>
            <a:ext cx="3073612" cy="15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5">
            <a:alphaModFix/>
          </a:blip>
          <a:srcRect b="0" l="0" r="0" t="13389"/>
          <a:stretch/>
        </p:blipFill>
        <p:spPr>
          <a:xfrm>
            <a:off x="597075" y="3284350"/>
            <a:ext cx="2996900" cy="1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3904075" y="986775"/>
            <a:ext cx="28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Word Cloud for Neutral Reviews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684176" y="2959950"/>
            <a:ext cx="307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Word Cloud for Negative Reviews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6">
            <a:alphaModFix/>
          </a:blip>
          <a:srcRect b="0" l="0" r="0" t="13830"/>
          <a:stretch/>
        </p:blipFill>
        <p:spPr>
          <a:xfrm>
            <a:off x="3726113" y="3284338"/>
            <a:ext cx="3073825" cy="155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3904063" y="2959950"/>
            <a:ext cx="28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Word Cloud for all Reviews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6977025" y="2335900"/>
            <a:ext cx="178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Positive: 4~5 star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Neutral: 3 star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Negative: 1~2 star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9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Wordcloud Visualizations</a:t>
            </a:r>
            <a:endParaRPr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491975" y="881788"/>
            <a:ext cx="7379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Limitation of PCA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Complex non-linear relation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Sparseness of the matrix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May not present the geometric structure we intend to show (nearly impossible to keep points that are similar close to each other)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91975" y="2776850"/>
            <a:ext cx="7379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-distributed Stochastic Neighbor Embedding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Convert high-dimensional Euclidean distance into conditional probability (where natural language may be a natural fit)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improved method of SNE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Capable of Capturing the local structure while maintaining the global structure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0"/>
          <p:cNvSpPr txBox="1"/>
          <p:nvPr>
            <p:ph idx="4294967295" type="title"/>
          </p:nvPr>
        </p:nvSpPr>
        <p:spPr>
          <a:xfrm>
            <a:off x="392100" y="153225"/>
            <a:ext cx="7715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-SNE</a:t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/>
        </p:nvSpPr>
        <p:spPr>
          <a:xfrm>
            <a:off x="367025" y="21835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28,095 points with an original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dimension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100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8550"/>
            <a:ext cx="8892749" cy="43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/>
        </p:nvSpPr>
        <p:spPr>
          <a:xfrm>
            <a:off x="366750" y="9215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Zoomed-in Picture in the 2-D space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5" y="419697"/>
            <a:ext cx="9098373" cy="4571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